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38"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3B267588-0A76-4303-A4BF-78E3EDD7222A}">
      <dgm:prSet phldrT="[Text]" custT="1"/>
      <dgm:spPr/>
      <dgm:t>
        <a:bodyPr/>
        <a:lstStyle/>
        <a:p>
          <a:r>
            <a:rPr lang="en-US" sz="1200" dirty="0"/>
            <a:t>ES Lint</a:t>
          </a:r>
        </a:p>
      </dgm:t>
    </dgm:pt>
    <dgm:pt modelId="{DD9275EC-C3BA-48E8-BC9F-4797B2EC3B9F}" type="parTrans" cxnId="{F3809075-69C1-4057-8297-78DCFCBDD3F2}">
      <dgm:prSet/>
      <dgm:spPr/>
      <dgm:t>
        <a:bodyPr/>
        <a:lstStyle/>
        <a:p>
          <a:endParaRPr lang="en-US"/>
        </a:p>
      </dgm:t>
    </dgm:pt>
    <dgm:pt modelId="{6762FF9E-FC31-483D-9737-087139E0E7EA}" type="sibTrans" cxnId="{F3809075-69C1-4057-8297-78DCFCBDD3F2}">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FCEE3D18-E759-4DE1-8C52-3E7A9812C855}" type="presOf" srcId="{3B267588-0A76-4303-A4BF-78E3EDD7222A}" destId="{FC92783C-2CC8-46D2-B653-CBAD2DB24256}" srcOrd="1" destOrd="4"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3809075-69C1-4057-8297-78DCFCBDD3F2}" srcId="{DF80E162-BDF5-4249-87E0-86D5A7D970EF}" destId="{3B267588-0A76-4303-A4BF-78E3EDD7222A}" srcOrd="3" destOrd="0" parTransId="{DD9275EC-C3BA-48E8-BC9F-4797B2EC3B9F}" sibTransId="{6762FF9E-FC31-483D-9737-087139E0E7EA}"/>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5" presId="urn:microsoft.com/office/officeart/2005/8/layout/hList7"/>
    <dgm:cxn modelId="{6B7A22E3-D11B-45E2-A63F-B9E05EFC9766}" srcId="{DF80E162-BDF5-4249-87E0-86D5A7D970EF}" destId="{C11E9EB8-B6EB-4E70-B5A1-0DC55A504D2E}" srcOrd="4"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5"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DD36EFEF-79DC-4737-A647-97CC0283B0E5}" type="presOf" srcId="{3B267588-0A76-4303-A4BF-78E3EDD7222A}" destId="{38CF6CE7-63BE-4D55-960B-E954633F0550}" srcOrd="0" destOrd="4" presId="urn:microsoft.com/office/officeart/2005/8/layout/hList7"/>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ES Lint</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10/17/2023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83813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Use an infrastructure as code platform to build more consistent and </a:t>
            </a:r>
            <a:r>
              <a:rPr lang="en-US" sz="1200" b="0">
                <a:effectLst/>
                <a:latin typeface="Consolas" panose="020B0609020204030204" pitchFamily="49" charset="0"/>
              </a:rPr>
              <a:t>repeatable environments</a:t>
            </a:r>
            <a:endParaRPr lang="en-US" sz="1200" b="0" dirty="0">
              <a:effectLst/>
              <a:latin typeface="Consolas" panose="020B0609020204030204" pitchFamily="49" charset="0"/>
            </a:endParaRP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err="1"/>
              <a:t>IaC</a:t>
            </a:r>
            <a:r>
              <a:rPr lang="en-US" dirty="0"/>
              <a:t> – If your infrastructure is expressed as code, it is inherently documented, allows you to automate the provisioning of resources, and can be version controlled so that rollbacks and upgrades aren’t difficult to manage.</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6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600"/>
              </a:spcAft>
              <a:buFont typeface="Arial" panose="020B0604020202020204" pitchFamily="34" charset="0"/>
              <a:buChar char="•"/>
            </a:pPr>
            <a:r>
              <a:rPr lang="en-US" sz="1400" dirty="0"/>
              <a:t>Infrastructure as Code – Using code to manage and provision your environments.</a:t>
            </a:r>
          </a:p>
          <a:p>
            <a:pPr marL="285750" indent="-285750">
              <a:lnSpc>
                <a:spcPct val="90000"/>
              </a:lnSpc>
              <a:spcAft>
                <a:spcPts val="6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6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6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6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6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6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92500" lnSpcReduction="20000"/>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970440622"/>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4651022" y="2658753"/>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6675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663127"/>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663127"/>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5506210" y="3071152"/>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6299200" y="2892970"/>
            <a:ext cx="2694109" cy="4898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5170545" y="3047846"/>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6299200" y="2468952"/>
            <a:ext cx="2608412" cy="708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402409"/>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fade">
                                      <p:cBhvr>
                                        <p:cTn id="106" dur="500"/>
                                        <p:tgtEl>
                                          <p:spTgt spid="12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24"/>
                                        </p:tgtEl>
                                        <p:attrNameLst>
                                          <p:attrName>style.visibility</p:attrName>
                                        </p:attrNameLst>
                                      </p:cBhvr>
                                      <p:to>
                                        <p:strVal val="visible"/>
                                      </p:to>
                                    </p:set>
                                    <p:animEffect transition="in" filter="fade">
                                      <p:cBhvr>
                                        <p:cTn id="1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A48D1A-5616-9DBE-122B-858444A35EF6}"/>
              </a:ext>
            </a:extLst>
          </p:cNvPr>
          <p:cNvSpPr txBox="1"/>
          <p:nvPr/>
        </p:nvSpPr>
        <p:spPr>
          <a:xfrm>
            <a:off x="5383777" y="4048615"/>
            <a:ext cx="1088760" cy="307777"/>
          </a:xfrm>
          <a:prstGeom prst="rect">
            <a:avLst/>
          </a:prstGeom>
          <a:noFill/>
        </p:spPr>
        <p:txBody>
          <a:bodyPr wrap="none" rtlCol="0">
            <a:spAutoFit/>
          </a:bodyPr>
          <a:lstStyle/>
          <a:p>
            <a:r>
              <a:rPr lang="en-US" sz="1400" dirty="0" err="1">
                <a:solidFill>
                  <a:schemeClr val="bg2">
                    <a:lumMod val="50000"/>
                  </a:schemeClr>
                </a:solidFill>
              </a:rPr>
              <a:t>AppConfig</a:t>
            </a:r>
            <a:endParaRPr lang="en-US" sz="1400" dirty="0">
              <a:solidFill>
                <a:schemeClr val="bg2">
                  <a:lumMod val="50000"/>
                </a:schemeClr>
              </a:solidFill>
            </a:endParaRPr>
          </a:p>
        </p:txBody>
      </p:sp>
      <p:sp>
        <p:nvSpPr>
          <p:cNvPr id="7" name="TextBox 6">
            <a:extLst>
              <a:ext uri="{FF2B5EF4-FFF2-40B4-BE49-F238E27FC236}">
                <a16:creationId xmlns:a16="http://schemas.microsoft.com/office/drawing/2014/main" id="{A8FFE665-286C-6B73-64CF-8480EA3064FF}"/>
              </a:ext>
            </a:extLst>
          </p:cNvPr>
          <p:cNvSpPr txBox="1"/>
          <p:nvPr/>
        </p:nvSpPr>
        <p:spPr>
          <a:xfrm>
            <a:off x="9083959" y="5532405"/>
            <a:ext cx="654346" cy="307777"/>
          </a:xfrm>
          <a:prstGeom prst="rect">
            <a:avLst/>
          </a:prstGeom>
          <a:noFill/>
        </p:spPr>
        <p:txBody>
          <a:bodyPr wrap="none" rtlCol="0">
            <a:spAutoFit/>
          </a:bodyPr>
          <a:lstStyle/>
          <a:p>
            <a:r>
              <a:rPr lang="en-US" sz="1400" dirty="0">
                <a:solidFill>
                  <a:schemeClr val="bg2">
                    <a:lumMod val="50000"/>
                  </a:schemeClr>
                </a:solidFill>
              </a:rPr>
              <a:t>CI/CD</a:t>
            </a:r>
          </a:p>
        </p:txBody>
      </p:sp>
      <p:sp>
        <p:nvSpPr>
          <p:cNvPr id="8" name="TextBox 7">
            <a:extLst>
              <a:ext uri="{FF2B5EF4-FFF2-40B4-BE49-F238E27FC236}">
                <a16:creationId xmlns:a16="http://schemas.microsoft.com/office/drawing/2014/main" id="{4D2A270E-CC6F-CFD3-9D48-8C3B0DBF251D}"/>
              </a:ext>
            </a:extLst>
          </p:cNvPr>
          <p:cNvSpPr txBox="1"/>
          <p:nvPr/>
        </p:nvSpPr>
        <p:spPr>
          <a:xfrm>
            <a:off x="9511791" y="2880944"/>
            <a:ext cx="1101584" cy="307777"/>
          </a:xfrm>
          <a:prstGeom prst="rect">
            <a:avLst/>
          </a:prstGeom>
          <a:noFill/>
        </p:spPr>
        <p:txBody>
          <a:bodyPr wrap="none" rtlCol="0">
            <a:spAutoFit/>
          </a:bodyPr>
          <a:lstStyle/>
          <a:p>
            <a:r>
              <a:rPr lang="en-US" sz="1400" dirty="0">
                <a:solidFill>
                  <a:schemeClr val="bg2">
                    <a:lumMod val="50000"/>
                  </a:schemeClr>
                </a:solidFill>
              </a:rPr>
              <a:t>TDD/ATDD</a:t>
            </a:r>
          </a:p>
        </p:txBody>
      </p:sp>
      <p:sp>
        <p:nvSpPr>
          <p:cNvPr id="10" name="TextBox 9">
            <a:extLst>
              <a:ext uri="{FF2B5EF4-FFF2-40B4-BE49-F238E27FC236}">
                <a16:creationId xmlns:a16="http://schemas.microsoft.com/office/drawing/2014/main" id="{78FEC1CF-AACC-EEE4-AD0B-DAC6C8A83A74}"/>
              </a:ext>
            </a:extLst>
          </p:cNvPr>
          <p:cNvSpPr txBox="1"/>
          <p:nvPr/>
        </p:nvSpPr>
        <p:spPr>
          <a:xfrm>
            <a:off x="10177022" y="517953"/>
            <a:ext cx="950901" cy="307777"/>
          </a:xfrm>
          <a:prstGeom prst="rect">
            <a:avLst/>
          </a:prstGeom>
          <a:noFill/>
        </p:spPr>
        <p:txBody>
          <a:bodyPr wrap="none" rtlCol="0">
            <a:spAutoFit/>
          </a:bodyPr>
          <a:lstStyle/>
          <a:p>
            <a:r>
              <a:rPr lang="en-US" sz="1400" dirty="0">
                <a:solidFill>
                  <a:schemeClr val="bg2">
                    <a:lumMod val="50000"/>
                  </a:schemeClr>
                </a:solidFill>
              </a:rPr>
              <a:t>Pair/Mob</a:t>
            </a:r>
          </a:p>
        </p:txBody>
      </p:sp>
      <p:sp>
        <p:nvSpPr>
          <p:cNvPr id="11" name="TextBox 10">
            <a:extLst>
              <a:ext uri="{FF2B5EF4-FFF2-40B4-BE49-F238E27FC236}">
                <a16:creationId xmlns:a16="http://schemas.microsoft.com/office/drawing/2014/main" id="{E8735366-CFB4-F03C-3F8A-0647A53F6B6A}"/>
              </a:ext>
            </a:extLst>
          </p:cNvPr>
          <p:cNvSpPr txBox="1"/>
          <p:nvPr/>
        </p:nvSpPr>
        <p:spPr>
          <a:xfrm>
            <a:off x="7023030" y="3249459"/>
            <a:ext cx="1297150" cy="954107"/>
          </a:xfrm>
          <a:prstGeom prst="rect">
            <a:avLst/>
          </a:prstGeom>
          <a:noFill/>
        </p:spPr>
        <p:txBody>
          <a:bodyPr wrap="none" rtlCol="0">
            <a:spAutoFit/>
          </a:bodyPr>
          <a:lstStyle/>
          <a:p>
            <a:r>
              <a:rPr lang="en-US" sz="1400" dirty="0" err="1">
                <a:solidFill>
                  <a:schemeClr val="bg2">
                    <a:lumMod val="50000"/>
                  </a:schemeClr>
                </a:solidFill>
              </a:rPr>
              <a:t>CodePipeline</a:t>
            </a:r>
            <a:endParaRPr lang="en-US" sz="1400" dirty="0">
              <a:solidFill>
                <a:schemeClr val="bg2">
                  <a:lumMod val="50000"/>
                </a:schemeClr>
              </a:solidFill>
            </a:endParaRPr>
          </a:p>
          <a:p>
            <a:r>
              <a:rPr lang="en-US" sz="1400" dirty="0">
                <a:solidFill>
                  <a:schemeClr val="bg2">
                    <a:lumMod val="50000"/>
                  </a:schemeClr>
                </a:solidFill>
              </a:rPr>
              <a:t>Kubernetes</a:t>
            </a:r>
          </a:p>
          <a:p>
            <a:r>
              <a:rPr lang="en-US" sz="1400" dirty="0">
                <a:solidFill>
                  <a:schemeClr val="bg2">
                    <a:lumMod val="50000"/>
                  </a:schemeClr>
                </a:solidFill>
              </a:rPr>
              <a:t>EKS</a:t>
            </a:r>
          </a:p>
          <a:p>
            <a:r>
              <a:rPr lang="en-US" sz="1400" dirty="0" err="1">
                <a:solidFill>
                  <a:schemeClr val="bg2">
                    <a:lumMod val="50000"/>
                  </a:schemeClr>
                </a:solidFill>
              </a:rPr>
              <a:t>IaC</a:t>
            </a:r>
            <a:endParaRPr lang="en-US" sz="1400" dirty="0">
              <a:solidFill>
                <a:schemeClr val="bg2">
                  <a:lumMod val="50000"/>
                </a:schemeClr>
              </a:solidFill>
            </a:endParaRPr>
          </a:p>
        </p:txBody>
      </p:sp>
      <p:sp>
        <p:nvSpPr>
          <p:cNvPr id="14" name="TextBox 13">
            <a:extLst>
              <a:ext uri="{FF2B5EF4-FFF2-40B4-BE49-F238E27FC236}">
                <a16:creationId xmlns:a16="http://schemas.microsoft.com/office/drawing/2014/main" id="{AF39E68A-EEB5-F771-2F56-206DE4C70285}"/>
              </a:ext>
            </a:extLst>
          </p:cNvPr>
          <p:cNvSpPr txBox="1"/>
          <p:nvPr/>
        </p:nvSpPr>
        <p:spPr>
          <a:xfrm>
            <a:off x="10741438" y="3875701"/>
            <a:ext cx="772969" cy="307777"/>
          </a:xfrm>
          <a:prstGeom prst="rect">
            <a:avLst/>
          </a:prstGeom>
          <a:noFill/>
        </p:spPr>
        <p:txBody>
          <a:bodyPr wrap="none" rtlCol="0">
            <a:spAutoFit/>
          </a:bodyPr>
          <a:lstStyle/>
          <a:p>
            <a:r>
              <a:rPr lang="en-US" sz="1400" dirty="0">
                <a:solidFill>
                  <a:schemeClr val="bg2">
                    <a:lumMod val="50000"/>
                  </a:schemeClr>
                </a:solidFill>
              </a:rPr>
              <a:t>Docker</a:t>
            </a:r>
          </a:p>
        </p:txBody>
      </p:sp>
      <p:sp>
        <p:nvSpPr>
          <p:cNvPr id="15" name="TextBox 14">
            <a:extLst>
              <a:ext uri="{FF2B5EF4-FFF2-40B4-BE49-F238E27FC236}">
                <a16:creationId xmlns:a16="http://schemas.microsoft.com/office/drawing/2014/main" id="{AF0C70D1-C877-5311-3518-65EAD614C2BF}"/>
              </a:ext>
            </a:extLst>
          </p:cNvPr>
          <p:cNvSpPr txBox="1"/>
          <p:nvPr/>
        </p:nvSpPr>
        <p:spPr>
          <a:xfrm>
            <a:off x="4832782" y="5159548"/>
            <a:ext cx="2214068" cy="523220"/>
          </a:xfrm>
          <a:prstGeom prst="rect">
            <a:avLst/>
          </a:prstGeom>
          <a:noFill/>
        </p:spPr>
        <p:txBody>
          <a:bodyPr wrap="none" rtlCol="0">
            <a:spAutoFit/>
          </a:bodyPr>
          <a:lstStyle/>
          <a:p>
            <a:pPr algn="ctr"/>
            <a:r>
              <a:rPr lang="en-US" sz="1400" dirty="0">
                <a:solidFill>
                  <a:schemeClr val="bg2">
                    <a:lumMod val="50000"/>
                  </a:schemeClr>
                </a:solidFill>
              </a:rPr>
              <a:t>Canary or</a:t>
            </a:r>
          </a:p>
          <a:p>
            <a:pPr algn="ctr"/>
            <a:r>
              <a:rPr lang="en-US" sz="1400" dirty="0">
                <a:solidFill>
                  <a:schemeClr val="bg2">
                    <a:lumMod val="50000"/>
                  </a:schemeClr>
                </a:solidFill>
              </a:rPr>
              <a:t>Blue/Green Deployment</a:t>
            </a:r>
          </a:p>
        </p:txBody>
      </p: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P spid="6" grpId="0"/>
      <p:bldP spid="7" grpId="0"/>
      <p:bldP spid="8" grpId="0"/>
      <p:bldP spid="10" grpId="0"/>
      <p:bldP spid="11"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Summary</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normAutofit/>
          </a:bodyPr>
          <a:lstStyle/>
          <a:p>
            <a:r>
              <a:rPr lang="en-US" sz="1600"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sz="1600"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sz="1600" dirty="0"/>
              <a:t>Development and production environments are of varying consistency leading to unique challenges for each product and causing higher expenses.</a:t>
            </a:r>
          </a:p>
        </p:txBody>
      </p:sp>
      <p:sp>
        <p:nvSpPr>
          <p:cNvPr id="2" name="Multiplication Sign 1">
            <a:extLst>
              <a:ext uri="{FF2B5EF4-FFF2-40B4-BE49-F238E27FC236}">
                <a16:creationId xmlns:a16="http://schemas.microsoft.com/office/drawing/2014/main" id="{33CEC95C-679C-EC90-F6E1-1875CF393B3A}"/>
              </a:ext>
            </a:extLst>
          </p:cNvPr>
          <p:cNvSpPr/>
          <p:nvPr/>
        </p:nvSpPr>
        <p:spPr>
          <a:xfrm>
            <a:off x="1310187"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A14C4F0D-57BB-C913-37BB-E6E8415283E5}"/>
              </a:ext>
            </a:extLst>
          </p:cNvPr>
          <p:cNvSpPr/>
          <p:nvPr/>
        </p:nvSpPr>
        <p:spPr>
          <a:xfrm>
            <a:off x="4848915"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F90896D-3780-A970-3B3A-303042EC9074}"/>
              </a:ext>
            </a:extLst>
          </p:cNvPr>
          <p:cNvSpPr/>
          <p:nvPr/>
        </p:nvSpPr>
        <p:spPr>
          <a:xfrm>
            <a:off x="8387643"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D07FC49-EDF8-E730-673D-116E8E7B2AD5}"/>
              </a:ext>
            </a:extLst>
          </p:cNvPr>
          <p:cNvSpPr txBox="1"/>
          <p:nvPr/>
        </p:nvSpPr>
        <p:spPr>
          <a:xfrm>
            <a:off x="1444752"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Easier to provision environments through Infrastructure as Code to the cloud</a:t>
            </a:r>
          </a:p>
        </p:txBody>
      </p:sp>
      <p:sp>
        <p:nvSpPr>
          <p:cNvPr id="15" name="TextBox 14">
            <a:extLst>
              <a:ext uri="{FF2B5EF4-FFF2-40B4-BE49-F238E27FC236}">
                <a16:creationId xmlns:a16="http://schemas.microsoft.com/office/drawing/2014/main" id="{99B1EC90-2A5C-F325-5FA3-331CF64DA4DF}"/>
              </a:ext>
            </a:extLst>
          </p:cNvPr>
          <p:cNvSpPr txBox="1"/>
          <p:nvPr/>
        </p:nvSpPr>
        <p:spPr>
          <a:xfrm>
            <a:off x="4992624"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Shorten lead times and reduce technical debt by collaborating using Test-Driven Development</a:t>
            </a:r>
          </a:p>
        </p:txBody>
      </p:sp>
      <p:sp>
        <p:nvSpPr>
          <p:cNvPr id="16" name="TextBox 15">
            <a:extLst>
              <a:ext uri="{FF2B5EF4-FFF2-40B4-BE49-F238E27FC236}">
                <a16:creationId xmlns:a16="http://schemas.microsoft.com/office/drawing/2014/main" id="{38F4A9C7-8627-C322-D78A-2353D852CFCF}"/>
              </a:ext>
            </a:extLst>
          </p:cNvPr>
          <p:cNvSpPr txBox="1"/>
          <p:nvPr/>
        </p:nvSpPr>
        <p:spPr>
          <a:xfrm>
            <a:off x="8522208" y="4831603"/>
            <a:ext cx="2834640" cy="1754326"/>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Make coding and product environments consistent with Containerization and Linters</a:t>
            </a:r>
          </a:p>
        </p:txBody>
      </p:sp>
    </p:spTree>
    <p:extLst>
      <p:ext uri="{BB962C8B-B14F-4D97-AF65-F5344CB8AC3E}">
        <p14:creationId xmlns:p14="http://schemas.microsoft.com/office/powerpoint/2010/main" val="4491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3198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18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18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1800"/>
              </a:spcAft>
              <a:buFont typeface="Arial" panose="020B0604020202020204" pitchFamily="34" charset="0"/>
              <a:buChar char="•"/>
            </a:pPr>
            <a:r>
              <a:rPr lang="en-US" dirty="0">
                <a:latin typeface="Consolas" panose="020B0609020204030204" pitchFamily="49" charset="0"/>
              </a:rPr>
              <a:t>Infrastructure as code</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3.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1748</TotalTime>
  <Words>2633</Words>
  <Application>Microsoft Office PowerPoint</Application>
  <PresentationFormat>Widescreen</PresentationFormat>
  <Paragraphs>335</Paragraphs>
  <Slides>27</Slides>
  <Notes>23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52</cp:revision>
  <dcterms:created xsi:type="dcterms:W3CDTF">2023-10-06T19:09:32Z</dcterms:created>
  <dcterms:modified xsi:type="dcterms:W3CDTF">2023-10-17T18:57:46Z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